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511" r:id="rId2"/>
    <p:sldId id="463" r:id="rId3"/>
    <p:sldId id="713" r:id="rId4"/>
    <p:sldId id="714" r:id="rId5"/>
    <p:sldId id="715" r:id="rId6"/>
    <p:sldId id="514" r:id="rId7"/>
    <p:sldId id="716" r:id="rId8"/>
    <p:sldId id="515" r:id="rId9"/>
    <p:sldId id="717" r:id="rId10"/>
    <p:sldId id="718" r:id="rId11"/>
    <p:sldId id="526" r:id="rId12"/>
    <p:sldId id="477" r:id="rId13"/>
    <p:sldId id="399" r:id="rId14"/>
    <p:sldId id="409" r:id="rId15"/>
    <p:sldId id="481" r:id="rId16"/>
    <p:sldId id="482" r:id="rId17"/>
    <p:sldId id="5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8/1/2022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3</a:t>
            </a:fld>
            <a:endParaRPr lang="en-US"/>
          </a:p>
        </p:txBody>
      </p:sp>
    </p:spTree>
    <p:extLst>
      <p:ext uri="{BB962C8B-B14F-4D97-AF65-F5344CB8AC3E}">
        <p14:creationId xmlns:p14="http://schemas.microsoft.com/office/powerpoint/2010/main" val="1044212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80547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8/1/2022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8/1/2022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8/1/2022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8/1/2022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18.png"/><Relationship Id="rId4" Type="http://schemas.openxmlformats.org/officeDocument/2006/relationships/hyperlink" Target="https://freesvg.org/simple-white-cloud-icon-vector-graphic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2.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14/Exercise_P1_Fiori_Integration/webapp/view/View1.view.xml" TargetMode="External"/><Relationship Id="rId13" Type="http://schemas.openxmlformats.org/officeDocument/2006/relationships/hyperlink" Target="https://github.com/soyuztechnologies/brakesindia_UI5_Fiori_Feb7/blob/master/Day%2014/Exercise_P2_GetSingle/webapp/view/View2.view.xml" TargetMode="External"/><Relationship Id="rId3" Type="http://schemas.openxmlformats.org/officeDocument/2006/relationships/image" Target="../media/image4.jpeg"/><Relationship Id="rId7" Type="http://schemas.openxmlformats.org/officeDocument/2006/relationships/hyperlink" Target="https://github.com/soyuztechnologies/brakesindia_UI5_Fiori_Feb7/blob/master/Day%2014/Exercise_P1_Fiori_Integration/package.json" TargetMode="External"/><Relationship Id="rId12" Type="http://schemas.openxmlformats.org/officeDocument/2006/relationships/hyperlink" Target="https://github.com/soyuztechnologies/brakesindia_UI5_Fiori_Feb7/blob/master/Day%2014/Exercise_P2_GetSingle/webapp/controller/View1.controller.j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4/Exercise_P1_Fiori_Integration/ui5.yaml" TargetMode="External"/><Relationship Id="rId11" Type="http://schemas.openxmlformats.org/officeDocument/2006/relationships/hyperlink" Target="https://github.com/soyuztechnologies/brakesindia_UI5_Fiori_Feb7/blob/master/Day%2014/Exercise_P2_GetSingle/webapp/view/View1.view.xml" TargetMode="External"/><Relationship Id="rId5" Type="http://schemas.openxmlformats.org/officeDocument/2006/relationships/hyperlink" Target="https://github.com/soyuztechnologies/brakesindia_UI5_Fiori_Feb7/blob/master/Day%2014/Exercise_P1_Fiori_Integration/webapp/manifest.json" TargetMode="External"/><Relationship Id="rId15" Type="http://schemas.openxmlformats.org/officeDocument/2006/relationships/hyperlink" Target="https://github.com/soyuztechnologies/brakesindia_UI5_Fiori_Feb7/blob/master/Day%2014/Exercise_P2_GetSingle/webapp/fragments/MoreInfo.fragment.xml" TargetMode="External"/><Relationship Id="rId10" Type="http://schemas.openxmlformats.org/officeDocument/2006/relationships/hyperlink" Target="https://github.com/soyuztechnologies/brakesindia_UI5_Fiori_Feb7/blob/master/Day%2014/ui5.yaml_forVSCode/ui5-local.yaml" TargetMode="External"/><Relationship Id="rId4" Type="http://schemas.openxmlformats.org/officeDocument/2006/relationships/image" Target="../media/image2.png"/><Relationship Id="rId9" Type="http://schemas.openxmlformats.org/officeDocument/2006/relationships/hyperlink" Target="https://github.com/soyuztechnologies/brakesindia_UI5_Fiori_Feb7/blob/master/Day%2014/ui5.yaml_forVSCode/ui5.yaml" TargetMode="External"/><Relationship Id="rId14" Type="http://schemas.openxmlformats.org/officeDocument/2006/relationships/hyperlink" Target="https://github.com/soyuztechnologies/brakesindia_UI5_Fiori_Feb7/blob/master/Day%2014/Exercise_P2_GetSingle/webapp/controller/View2.controller.js"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15/Exercise_Create/webapp/manifest.json" TargetMode="External"/><Relationship Id="rId3" Type="http://schemas.openxmlformats.org/officeDocument/2006/relationships/image" Target="../media/image5.png"/><Relationship Id="rId7" Type="http://schemas.openxmlformats.org/officeDocument/2006/relationships/hyperlink" Target="https://github.com/soyuztechnologies/brakesindia_UI5_Fiori_Feb7/blob/master/Day%2015/Exercise_Create/webapp/controller/Add.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5/Exercise_Create/webapp/view/Add.view.xml" TargetMode="External"/><Relationship Id="rId5" Type="http://schemas.openxmlformats.org/officeDocument/2006/relationships/hyperlink" Target="https://github.com/soyuztechnologies/brakesindia_UI5_Fiori_Feb7/blob/master/Day%2015/Exercise_Create/webapp/controller/View1.controller.js" TargetMode="External"/><Relationship Id="rId4" Type="http://schemas.openxmlformats.org/officeDocument/2006/relationships/hyperlink" Target="https://github.com/soyuztechnologies/brakesindia_UI5_Fiori_Feb7/blob/master/Day%2015/Exercise_Create/webapp/view/View1.view.xml" TargetMode="Externa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15/Exercise_Update_Delete/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hyperlink" Target="https://github.com/soyuztechnologies/brakesindia_UI5_Fiori_Feb7/blob/master/Day%2015/Exercise_Update_Delete/webapp/controller/Add.controller.j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15/Exercise_FunctionImport/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hyperlink" Target="https://github.com/soyuztechnologies/brakesindia_UI5_Fiori_Feb7/blob/master/Day%2015/Exercise_FunctionImport/webapp/controller/Add.controller.j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github.com/signup?source=login" TargetMode="External"/><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19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06340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miley Face 1">
            <a:extLst>
              <a:ext uri="{FF2B5EF4-FFF2-40B4-BE49-F238E27FC236}">
                <a16:creationId xmlns:a16="http://schemas.microsoft.com/office/drawing/2014/main" id="{5596D054-DB3C-48CE-8255-24490AE9A14B}"/>
              </a:ext>
            </a:extLst>
          </p:cNvPr>
          <p:cNvSpPr/>
          <p:nvPr/>
        </p:nvSpPr>
        <p:spPr>
          <a:xfrm>
            <a:off x="2686639" y="179109"/>
            <a:ext cx="782425" cy="65987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miley Face 2">
            <a:extLst>
              <a:ext uri="{FF2B5EF4-FFF2-40B4-BE49-F238E27FC236}">
                <a16:creationId xmlns:a16="http://schemas.microsoft.com/office/drawing/2014/main" id="{2611304E-3557-49B0-A6EE-593341FBD35A}"/>
              </a:ext>
            </a:extLst>
          </p:cNvPr>
          <p:cNvSpPr/>
          <p:nvPr/>
        </p:nvSpPr>
        <p:spPr>
          <a:xfrm>
            <a:off x="8961748" y="179108"/>
            <a:ext cx="782425" cy="65987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B66B3DA-4DBF-4FA9-AC21-00060C3B8D14}"/>
              </a:ext>
            </a:extLst>
          </p:cNvPr>
          <p:cNvSpPr txBox="1"/>
          <p:nvPr/>
        </p:nvSpPr>
        <p:spPr>
          <a:xfrm>
            <a:off x="2017336" y="509047"/>
            <a:ext cx="669303" cy="369332"/>
          </a:xfrm>
          <a:prstGeom prst="rect">
            <a:avLst/>
          </a:prstGeom>
          <a:noFill/>
        </p:spPr>
        <p:txBody>
          <a:bodyPr wrap="square" rtlCol="0">
            <a:spAutoFit/>
          </a:bodyPr>
          <a:lstStyle/>
          <a:p>
            <a:r>
              <a:rPr lang="en-US" dirty="0"/>
              <a:t>Jack</a:t>
            </a:r>
          </a:p>
        </p:txBody>
      </p:sp>
      <p:sp>
        <p:nvSpPr>
          <p:cNvPr id="5" name="TextBox 4">
            <a:extLst>
              <a:ext uri="{FF2B5EF4-FFF2-40B4-BE49-F238E27FC236}">
                <a16:creationId xmlns:a16="http://schemas.microsoft.com/office/drawing/2014/main" id="{4118EFB4-9628-4453-BFF2-AB4E0784815F}"/>
              </a:ext>
            </a:extLst>
          </p:cNvPr>
          <p:cNvSpPr txBox="1"/>
          <p:nvPr/>
        </p:nvSpPr>
        <p:spPr>
          <a:xfrm>
            <a:off x="8207603" y="469653"/>
            <a:ext cx="669303" cy="369332"/>
          </a:xfrm>
          <a:prstGeom prst="rect">
            <a:avLst/>
          </a:prstGeom>
          <a:noFill/>
        </p:spPr>
        <p:txBody>
          <a:bodyPr wrap="square" rtlCol="0">
            <a:spAutoFit/>
          </a:bodyPr>
          <a:lstStyle/>
          <a:p>
            <a:r>
              <a:rPr lang="en-US" dirty="0" err="1"/>
              <a:t>Romi</a:t>
            </a:r>
            <a:endParaRPr lang="en-US" dirty="0"/>
          </a:p>
        </p:txBody>
      </p:sp>
      <p:sp>
        <p:nvSpPr>
          <p:cNvPr id="6" name="Rectangle 5">
            <a:extLst>
              <a:ext uri="{FF2B5EF4-FFF2-40B4-BE49-F238E27FC236}">
                <a16:creationId xmlns:a16="http://schemas.microsoft.com/office/drawing/2014/main" id="{E43CEA8F-F057-4446-B055-8125494A4DC5}"/>
              </a:ext>
            </a:extLst>
          </p:cNvPr>
          <p:cNvSpPr/>
          <p:nvPr/>
        </p:nvSpPr>
        <p:spPr>
          <a:xfrm>
            <a:off x="1880647" y="1321438"/>
            <a:ext cx="2394408" cy="754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VS Code</a:t>
            </a:r>
          </a:p>
        </p:txBody>
      </p:sp>
      <p:sp>
        <p:nvSpPr>
          <p:cNvPr id="7" name="Rectangle 6">
            <a:extLst>
              <a:ext uri="{FF2B5EF4-FFF2-40B4-BE49-F238E27FC236}">
                <a16:creationId xmlns:a16="http://schemas.microsoft.com/office/drawing/2014/main" id="{0F64EEB0-747C-4099-BDA2-C5AD98E518C8}"/>
              </a:ext>
            </a:extLst>
          </p:cNvPr>
          <p:cNvSpPr/>
          <p:nvPr/>
        </p:nvSpPr>
        <p:spPr>
          <a:xfrm>
            <a:off x="8155756" y="1321437"/>
            <a:ext cx="2394408" cy="754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t>
            </a:r>
          </a:p>
        </p:txBody>
      </p:sp>
      <p:sp>
        <p:nvSpPr>
          <p:cNvPr id="8" name="Double Wave 7">
            <a:extLst>
              <a:ext uri="{FF2B5EF4-FFF2-40B4-BE49-F238E27FC236}">
                <a16:creationId xmlns:a16="http://schemas.microsoft.com/office/drawing/2014/main" id="{FE4F9D4D-CA8B-4D91-A616-CCE62514426E}"/>
              </a:ext>
            </a:extLst>
          </p:cNvPr>
          <p:cNvSpPr/>
          <p:nvPr/>
        </p:nvSpPr>
        <p:spPr>
          <a:xfrm>
            <a:off x="4883084" y="5109327"/>
            <a:ext cx="2196445" cy="1140644"/>
          </a:xfrm>
          <a:prstGeom prst="double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a:p>
            <a:pPr algn="ctr"/>
            <a:r>
              <a:rPr lang="en-US" dirty="0"/>
              <a:t>project</a:t>
            </a:r>
          </a:p>
        </p:txBody>
      </p:sp>
      <p:cxnSp>
        <p:nvCxnSpPr>
          <p:cNvPr id="10" name="Connector: Elbow 9">
            <a:extLst>
              <a:ext uri="{FF2B5EF4-FFF2-40B4-BE49-F238E27FC236}">
                <a16:creationId xmlns:a16="http://schemas.microsoft.com/office/drawing/2014/main" id="{420EB33F-FDC6-4171-8CC5-E96DE2B65445}"/>
              </a:ext>
            </a:extLst>
          </p:cNvPr>
          <p:cNvCxnSpPr>
            <a:stCxn id="6" idx="2"/>
            <a:endCxn id="8" idx="1"/>
          </p:cNvCxnSpPr>
          <p:nvPr/>
        </p:nvCxnSpPr>
        <p:spPr>
          <a:xfrm rot="16200000" flipH="1">
            <a:off x="2178434" y="2974999"/>
            <a:ext cx="3604066" cy="18052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C11EDCE-2B1C-47BA-8601-4E6E2BA20D5B}"/>
              </a:ext>
            </a:extLst>
          </p:cNvPr>
          <p:cNvSpPr txBox="1"/>
          <p:nvPr/>
        </p:nvSpPr>
        <p:spPr>
          <a:xfrm>
            <a:off x="2168165" y="3429000"/>
            <a:ext cx="1197204" cy="646331"/>
          </a:xfrm>
          <a:prstGeom prst="rect">
            <a:avLst/>
          </a:prstGeom>
          <a:noFill/>
        </p:spPr>
        <p:txBody>
          <a:bodyPr wrap="square" rtlCol="0">
            <a:spAutoFit/>
          </a:bodyPr>
          <a:lstStyle/>
          <a:p>
            <a:r>
              <a:rPr lang="en-US" dirty="0"/>
              <a:t>commit</a:t>
            </a:r>
          </a:p>
          <a:p>
            <a:r>
              <a:rPr lang="en-US" dirty="0"/>
              <a:t>push</a:t>
            </a:r>
          </a:p>
        </p:txBody>
      </p:sp>
    </p:spTree>
    <p:extLst>
      <p:ext uri="{BB962C8B-B14F-4D97-AF65-F5344CB8AC3E}">
        <p14:creationId xmlns:p14="http://schemas.microsoft.com/office/powerpoint/2010/main" val="1995327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19</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08829" cy="2585323"/>
          </a:xfrm>
          <a:prstGeom prst="rect">
            <a:avLst/>
          </a:prstGeom>
          <a:noFill/>
        </p:spPr>
        <p:txBody>
          <a:bodyPr wrap="square" rtlCol="0">
            <a:spAutoFit/>
          </a:bodyPr>
          <a:lstStyle/>
          <a:p>
            <a:pPr marL="742950" lvl="1" indent="-285750">
              <a:buFont typeface="Arial" panose="020B0604020202020204" pitchFamily="34" charset="0"/>
              <a:buChar char="•"/>
            </a:pPr>
            <a:r>
              <a:rPr lang="it-IT">
                <a:solidFill>
                  <a:srgbClr val="242424"/>
                </a:solidFill>
              </a:rPr>
              <a:t>Integrating with Odata Entities</a:t>
            </a:r>
          </a:p>
          <a:p>
            <a:pPr marL="742950" lvl="1" indent="-285750">
              <a:buFont typeface="Arial" panose="020B0604020202020204" pitchFamily="34" charset="0"/>
              <a:buChar char="•"/>
            </a:pPr>
            <a:r>
              <a:rPr lang="it-IT" dirty="0">
                <a:solidFill>
                  <a:srgbClr val="242424"/>
                </a:solidFill>
              </a:rPr>
              <a:t>Getting the Association in UI</a:t>
            </a:r>
          </a:p>
          <a:p>
            <a:pPr marL="742950" lvl="1" indent="-285750">
              <a:buFont typeface="Arial" panose="020B0604020202020204" pitchFamily="34" charset="0"/>
              <a:buChar char="•"/>
            </a:pPr>
            <a:r>
              <a:rPr lang="it-IT" dirty="0">
                <a:solidFill>
                  <a:srgbClr val="242424"/>
                </a:solidFill>
              </a:rPr>
              <a:t>Implementing Create in the UI</a:t>
            </a:r>
          </a:p>
          <a:p>
            <a:pPr marL="742950" lvl="1" indent="-285750">
              <a:buFont typeface="Arial" panose="020B0604020202020204" pitchFamily="34" charset="0"/>
              <a:buChar char="•"/>
            </a:pPr>
            <a:r>
              <a:rPr lang="it-IT" dirty="0">
                <a:solidFill>
                  <a:srgbClr val="242424"/>
                </a:solidFill>
              </a:rPr>
              <a:t>Implementing Upadte in UI</a:t>
            </a:r>
          </a:p>
          <a:p>
            <a:pPr marL="742950" lvl="1" indent="-285750">
              <a:buFont typeface="Arial" panose="020B0604020202020204" pitchFamily="34" charset="0"/>
              <a:buChar char="•"/>
            </a:pPr>
            <a:r>
              <a:rPr lang="it-IT" dirty="0">
                <a:solidFill>
                  <a:srgbClr val="242424"/>
                </a:solidFill>
              </a:rPr>
              <a:t>Implementing Delete uisng UI</a:t>
            </a:r>
          </a:p>
          <a:p>
            <a:pPr marL="742950" lvl="1" indent="-285750">
              <a:buFont typeface="Arial" panose="020B0604020202020204" pitchFamily="34" charset="0"/>
              <a:buChar char="•"/>
            </a:pPr>
            <a:r>
              <a:rPr lang="it-IT" dirty="0">
                <a:solidFill>
                  <a:srgbClr val="242424"/>
                </a:solidFill>
              </a:rPr>
              <a:t>Calling Function Import form the UI</a:t>
            </a:r>
          </a:p>
          <a:p>
            <a:pPr marL="742950" lvl="1" indent="-285750">
              <a:buFont typeface="Arial" panose="020B0604020202020204" pitchFamily="34" charset="0"/>
              <a:buChar char="•"/>
            </a:pPr>
            <a:r>
              <a:rPr lang="it-IT" dirty="0">
                <a:solidFill>
                  <a:srgbClr val="242424"/>
                </a:solidFill>
              </a:rPr>
              <a:t>Introduction to GitHub</a:t>
            </a:r>
          </a:p>
          <a:p>
            <a:pPr marL="742950" lvl="1" indent="-285750">
              <a:buFont typeface="Arial" panose="020B0604020202020204" pitchFamily="34" charset="0"/>
              <a:buChar char="•"/>
            </a:pPr>
            <a:r>
              <a:rPr lang="it-IT" dirty="0">
                <a:solidFill>
                  <a:srgbClr val="242424"/>
                </a:solidFill>
              </a:rPr>
              <a:t>Creating a Git Repository in GitHub.</a:t>
            </a:r>
          </a:p>
          <a:p>
            <a:pPr marL="742950" lvl="1" indent="-285750">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B0990A4E-8C1B-44E1-A42A-9319E035D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809B1D77-77CC-435B-86B0-B46353A0D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5635" y="2146587"/>
            <a:ext cx="3759449" cy="375944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Fiori Integration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51363" cy="1200329"/>
          </a:xfrm>
          <a:prstGeom prst="rect">
            <a:avLst/>
          </a:prstGeom>
          <a:noFill/>
        </p:spPr>
        <p:txBody>
          <a:bodyPr wrap="square" rtlCol="0">
            <a:spAutoFit/>
          </a:bodyPr>
          <a:lstStyle/>
          <a:p>
            <a:r>
              <a:rPr lang="en-US" dirty="0"/>
              <a:t>In this exercise we will add the configuration to Integrate the OData with our existing app. </a:t>
            </a:r>
          </a:p>
          <a:p>
            <a:r>
              <a:rPr lang="en-US" dirty="0"/>
              <a:t>And we will bind the View1 with the OData model.</a:t>
            </a:r>
          </a:p>
          <a:p>
            <a:r>
              <a:rPr lang="en-US" dirty="0"/>
              <a:t>Along with that we will also see how to read the data of a single product.</a:t>
            </a:r>
          </a:p>
          <a:p>
            <a:r>
              <a:rPr lang="en-US" dirty="0"/>
              <a:t>To do that when we select a product form the product list then the details of that product will be loaded on the View2.</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CB7693E0-20F4-45D0-A230-E4A061616CB9}"/>
              </a:ext>
            </a:extLst>
          </p:cNvPr>
          <p:cNvSpPr txBox="1"/>
          <p:nvPr/>
        </p:nvSpPr>
        <p:spPr>
          <a:xfrm>
            <a:off x="261764" y="1985707"/>
            <a:ext cx="6094268" cy="4801314"/>
          </a:xfrm>
          <a:prstGeom prst="rect">
            <a:avLst/>
          </a:prstGeom>
          <a:noFill/>
        </p:spPr>
        <p:txBody>
          <a:bodyPr wrap="square">
            <a:spAutoFit/>
          </a:bodyPr>
          <a:lstStyle/>
          <a:p>
            <a:pPr algn="just"/>
            <a:r>
              <a:rPr lang="en-US" b="1" dirty="0"/>
              <a:t>Exercise part 1 code/resource: Configuring the app to access OData and loading the list of products on view1</a:t>
            </a:r>
          </a:p>
          <a:p>
            <a:pPr marL="285750" indent="-285750" algn="just">
              <a:buFontTx/>
              <a:buChar char="-"/>
            </a:pPr>
            <a:r>
              <a:rPr lang="en-US" dirty="0">
                <a:hlinkClick r:id="rId5"/>
              </a:rPr>
              <a:t>manifest.json</a:t>
            </a:r>
            <a:endParaRPr lang="en-US" dirty="0"/>
          </a:p>
          <a:p>
            <a:pPr marL="285750" indent="-285750" algn="just">
              <a:buFontTx/>
              <a:buChar char="-"/>
            </a:pPr>
            <a:r>
              <a:rPr lang="en-US" dirty="0">
                <a:hlinkClick r:id="rId6"/>
              </a:rPr>
              <a:t>ui5.yaml</a:t>
            </a:r>
            <a:endParaRPr lang="en-US" dirty="0"/>
          </a:p>
          <a:p>
            <a:pPr marL="285750" indent="-285750" algn="just">
              <a:buFontTx/>
              <a:buChar char="-"/>
            </a:pPr>
            <a:r>
              <a:rPr lang="en-US" dirty="0">
                <a:hlinkClick r:id="rId7"/>
              </a:rPr>
              <a:t>package.json</a:t>
            </a:r>
            <a:endParaRPr lang="en-US" dirty="0"/>
          </a:p>
          <a:p>
            <a:pPr marL="285750" indent="-285750" algn="just">
              <a:buFontTx/>
              <a:buChar char="-"/>
            </a:pPr>
            <a:r>
              <a:rPr lang="en-US" dirty="0">
                <a:hlinkClick r:id="rId8"/>
              </a:rPr>
              <a:t>View1.view.xml</a:t>
            </a:r>
            <a:endParaRPr lang="en-US" dirty="0"/>
          </a:p>
          <a:p>
            <a:pPr algn="just"/>
            <a:r>
              <a:rPr lang="en-US" b="1" dirty="0"/>
              <a:t>ui5.yaml and ui5-local.yaml config for VS Code</a:t>
            </a:r>
          </a:p>
          <a:p>
            <a:pPr marL="285750" indent="-285750" algn="just">
              <a:buFontTx/>
              <a:buChar char="-"/>
            </a:pPr>
            <a:r>
              <a:rPr lang="en-US" dirty="0">
                <a:hlinkClick r:id="rId9"/>
              </a:rPr>
              <a:t>ui5.yaml</a:t>
            </a:r>
            <a:endParaRPr lang="en-US" dirty="0"/>
          </a:p>
          <a:p>
            <a:pPr marL="285750" indent="-285750" algn="just">
              <a:buFontTx/>
              <a:buChar char="-"/>
            </a:pPr>
            <a:r>
              <a:rPr lang="en-US" dirty="0">
                <a:hlinkClick r:id="rId10"/>
              </a:rPr>
              <a:t>ui5-local.yaml</a:t>
            </a:r>
            <a:endParaRPr lang="en-US" dirty="0"/>
          </a:p>
          <a:p>
            <a:pPr marL="285750" indent="-285750" algn="just">
              <a:buFontTx/>
              <a:buChar char="-"/>
            </a:pPr>
            <a:endParaRPr lang="en-US" dirty="0"/>
          </a:p>
          <a:p>
            <a:pPr algn="just"/>
            <a:r>
              <a:rPr lang="en-US" b="1" dirty="0"/>
              <a:t>Exercise part 2 code/resource: Getting the data of single product with association To_Supplier on View2.</a:t>
            </a:r>
          </a:p>
          <a:p>
            <a:pPr marL="285750" indent="-285750" algn="just">
              <a:buFontTx/>
              <a:buChar char="-"/>
            </a:pPr>
            <a:r>
              <a:rPr lang="en-US" dirty="0">
                <a:hlinkClick r:id="rId11"/>
              </a:rPr>
              <a:t>View1.view.xml</a:t>
            </a:r>
            <a:endParaRPr lang="en-US" dirty="0"/>
          </a:p>
          <a:p>
            <a:pPr marL="285750" indent="-285750" algn="just">
              <a:buFontTx/>
              <a:buChar char="-"/>
            </a:pPr>
            <a:r>
              <a:rPr lang="en-US" dirty="0">
                <a:hlinkClick r:id="rId12"/>
              </a:rPr>
              <a:t>View1.controller.js</a:t>
            </a:r>
            <a:endParaRPr lang="en-US" dirty="0"/>
          </a:p>
          <a:p>
            <a:pPr marL="285750" indent="-285750" algn="just">
              <a:buFontTx/>
              <a:buChar char="-"/>
            </a:pPr>
            <a:r>
              <a:rPr lang="en-US" dirty="0">
                <a:hlinkClick r:id="rId13"/>
              </a:rPr>
              <a:t>View2.view.xml</a:t>
            </a:r>
            <a:endParaRPr lang="en-US" dirty="0"/>
          </a:p>
          <a:p>
            <a:pPr marL="285750" indent="-285750" algn="just">
              <a:buFontTx/>
              <a:buChar char="-"/>
            </a:pPr>
            <a:r>
              <a:rPr lang="en-US" dirty="0">
                <a:hlinkClick r:id="rId14"/>
              </a:rPr>
              <a:t>View2.controller.js</a:t>
            </a:r>
            <a:endParaRPr lang="en-US" dirty="0"/>
          </a:p>
          <a:p>
            <a:pPr marL="285750" indent="-285750" algn="just">
              <a:buFontTx/>
              <a:buChar char="-"/>
            </a:pPr>
            <a:r>
              <a:rPr lang="en-US" dirty="0">
                <a:hlinkClick r:id="rId15"/>
              </a:rPr>
              <a:t>MoreInfo.fragment.xml</a:t>
            </a:r>
            <a:endParaRPr lang="en-US" dirty="0"/>
          </a:p>
        </p:txBody>
      </p:sp>
    </p:spTree>
    <p:extLst>
      <p:ext uri="{BB962C8B-B14F-4D97-AF65-F5344CB8AC3E}">
        <p14:creationId xmlns:p14="http://schemas.microsoft.com/office/powerpoint/2010/main" val="4278445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8302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 Create using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A6850873-D9C7-4085-911D-C1C135BFBFE1}"/>
              </a:ext>
            </a:extLst>
          </p:cNvPr>
          <p:cNvSpPr txBox="1"/>
          <p:nvPr/>
        </p:nvSpPr>
        <p:spPr>
          <a:xfrm>
            <a:off x="261763" y="779090"/>
            <a:ext cx="11118915" cy="646331"/>
          </a:xfrm>
          <a:prstGeom prst="rect">
            <a:avLst/>
          </a:prstGeom>
          <a:noFill/>
        </p:spPr>
        <p:txBody>
          <a:bodyPr wrap="square" rtlCol="0">
            <a:spAutoFit/>
          </a:bodyPr>
          <a:lstStyle/>
          <a:p>
            <a:r>
              <a:rPr lang="en-US" dirty="0"/>
              <a:t>Now we will implement create operation in the UI. To do that we need to add a new screen in our application. In that screen we will add a simple form to fill the details of the product and a Save button in the footer of that page.</a:t>
            </a:r>
          </a:p>
        </p:txBody>
      </p:sp>
      <p:pic>
        <p:nvPicPr>
          <p:cNvPr id="7" name="Picture 6">
            <a:extLst>
              <a:ext uri="{FF2B5EF4-FFF2-40B4-BE49-F238E27FC236}">
                <a16:creationId xmlns:a16="http://schemas.microsoft.com/office/drawing/2014/main" id="{610B9F53-1913-4E00-923A-93FC37F2B716}"/>
              </a:ext>
            </a:extLst>
          </p:cNvPr>
          <p:cNvPicPr>
            <a:picLocks noChangeAspect="1"/>
          </p:cNvPicPr>
          <p:nvPr/>
        </p:nvPicPr>
        <p:blipFill>
          <a:blip r:embed="rId3"/>
          <a:stretch>
            <a:fillRect/>
          </a:stretch>
        </p:blipFill>
        <p:spPr>
          <a:xfrm>
            <a:off x="5140527" y="3429000"/>
            <a:ext cx="6606891" cy="2396443"/>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7E4247E-85E5-473A-8637-08B08B67B01C}"/>
              </a:ext>
            </a:extLst>
          </p:cNvPr>
          <p:cNvSpPr txBox="1"/>
          <p:nvPr/>
        </p:nvSpPr>
        <p:spPr>
          <a:xfrm>
            <a:off x="261763" y="1425421"/>
            <a:ext cx="6094268" cy="2862322"/>
          </a:xfrm>
          <a:prstGeom prst="rect">
            <a:avLst/>
          </a:prstGeom>
          <a:noFill/>
        </p:spPr>
        <p:txBody>
          <a:bodyPr wrap="square">
            <a:spAutoFit/>
          </a:bodyPr>
          <a:lstStyle/>
          <a:p>
            <a:pPr algn="just"/>
            <a:r>
              <a:rPr lang="en-US" dirty="0"/>
              <a:t>For this have to a new </a:t>
            </a:r>
            <a:r>
              <a:rPr lang="en-US" b="1" dirty="0"/>
              <a:t>Add</a:t>
            </a:r>
            <a:r>
              <a:rPr lang="en-US" dirty="0"/>
              <a:t>  button in the footer of the View1 and on press of that button we will navigate to the new </a:t>
            </a:r>
            <a:r>
              <a:rPr lang="en-US" b="1" dirty="0"/>
              <a:t>Add View.</a:t>
            </a:r>
            <a:endParaRPr lang="en-US" dirty="0"/>
          </a:p>
          <a:p>
            <a:pPr algn="just"/>
            <a:endParaRPr lang="en-US" dirty="0"/>
          </a:p>
          <a:p>
            <a:pPr algn="just"/>
            <a:r>
              <a:rPr lang="en-US" dirty="0"/>
              <a:t>Exercise code/resource:</a:t>
            </a:r>
          </a:p>
          <a:p>
            <a:pPr marL="285750" indent="-285750" algn="just">
              <a:buFontTx/>
              <a:buChar char="-"/>
            </a:pPr>
            <a:r>
              <a:rPr lang="en-US" dirty="0">
                <a:hlinkClick r:id="rId4"/>
              </a:rPr>
              <a:t>View1.view.xml</a:t>
            </a:r>
            <a:endParaRPr lang="en-US" dirty="0"/>
          </a:p>
          <a:p>
            <a:pPr marL="285750" indent="-285750" algn="just">
              <a:buFontTx/>
              <a:buChar char="-"/>
            </a:pPr>
            <a:r>
              <a:rPr lang="en-US" dirty="0">
                <a:hlinkClick r:id="rId5"/>
              </a:rPr>
              <a:t>View1.controller.js</a:t>
            </a:r>
            <a:endParaRPr lang="en-US" dirty="0"/>
          </a:p>
          <a:p>
            <a:pPr marL="285750" indent="-285750" algn="just">
              <a:buFontTx/>
              <a:buChar char="-"/>
            </a:pPr>
            <a:r>
              <a:rPr lang="en-US" dirty="0">
                <a:hlinkClick r:id="rId6"/>
              </a:rPr>
              <a:t>Add.view.xml</a:t>
            </a:r>
            <a:endParaRPr lang="en-US" dirty="0"/>
          </a:p>
          <a:p>
            <a:pPr marL="285750" indent="-285750" algn="just">
              <a:buFontTx/>
              <a:buChar char="-"/>
            </a:pPr>
            <a:r>
              <a:rPr lang="en-US" dirty="0">
                <a:hlinkClick r:id="rId7"/>
              </a:rPr>
              <a:t>Add.controller.js</a:t>
            </a:r>
            <a:endParaRPr lang="en-US" dirty="0"/>
          </a:p>
          <a:p>
            <a:pPr marL="285750" indent="-285750" algn="just">
              <a:buFontTx/>
              <a:buChar char="-"/>
            </a:pPr>
            <a:r>
              <a:rPr lang="en-US" dirty="0">
                <a:hlinkClick r:id="rId8"/>
              </a:rPr>
              <a:t>manifest.json</a:t>
            </a:r>
            <a:endParaRPr lang="en-US" dirty="0"/>
          </a:p>
        </p:txBody>
      </p:sp>
      <p:pic>
        <p:nvPicPr>
          <p:cNvPr id="11" name="Picture 10">
            <a:extLst>
              <a:ext uri="{FF2B5EF4-FFF2-40B4-BE49-F238E27FC236}">
                <a16:creationId xmlns:a16="http://schemas.microsoft.com/office/drawing/2014/main" id="{7F125B0F-681F-4E30-9E72-36DE2D21DC4C}"/>
              </a:ext>
            </a:extLst>
          </p:cNvPr>
          <p:cNvPicPr>
            <a:picLocks noChangeAspect="1"/>
          </p:cNvPicPr>
          <p:nvPr/>
        </p:nvPicPr>
        <p:blipFill>
          <a:blip r:embed="rId9"/>
          <a:stretch>
            <a:fillRect/>
          </a:stretch>
        </p:blipFill>
        <p:spPr>
          <a:xfrm>
            <a:off x="7569183" y="1805398"/>
            <a:ext cx="3045721" cy="14560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82977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3066293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10604</TotalTime>
  <Words>1444</Words>
  <Application>Microsoft Office PowerPoint</Application>
  <PresentationFormat>Widescreen</PresentationFormat>
  <Paragraphs>163</Paragraphs>
  <Slides>17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-apple-system</vt: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699</cp:revision>
  <dcterms:created xsi:type="dcterms:W3CDTF">2016-07-10T03:33:26Z</dcterms:created>
  <dcterms:modified xsi:type="dcterms:W3CDTF">2022-08-01T05:27:21Z</dcterms:modified>
</cp:coreProperties>
</file>